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66" r:id="rId4"/>
    <p:sldId id="271" r:id="rId5"/>
    <p:sldId id="280" r:id="rId6"/>
    <p:sldId id="281" r:id="rId7"/>
    <p:sldId id="282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83" r:id="rId16"/>
    <p:sldId id="284" r:id="rId17"/>
    <p:sldId id="267" r:id="rId18"/>
    <p:sldId id="268" r:id="rId19"/>
    <p:sldId id="269" r:id="rId20"/>
    <p:sldId id="276" r:id="rId21"/>
    <p:sldId id="278" r:id="rId22"/>
    <p:sldId id="279" r:id="rId23"/>
    <p:sldId id="277" r:id="rId24"/>
    <p:sldId id="272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 smtClean="0">
                <a:latin typeface="+mj-ea"/>
              </a:rPr>
              <a:t>2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823465"/>
            <a:ext cx="10491832" cy="2601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880" y="882985"/>
            <a:ext cx="44907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그룹</a:t>
            </a:r>
            <a:r>
              <a:rPr lang="en-US" altLang="ko-KR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추가</a:t>
            </a:r>
            <a:endParaRPr lang="en-US" altLang="ko-KR" sz="2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addgroup</a:t>
            </a:r>
            <a:r>
              <a:rPr lang="en-US" altLang="ko-KR" sz="2000" dirty="0" smtClean="0">
                <a:latin typeface="+mn-ea"/>
              </a:rPr>
              <a:t> kopoctc1 root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501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17" y="515168"/>
            <a:ext cx="5328723" cy="55068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64282" y="609600"/>
            <a:ext cx="331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c</a:t>
            </a:r>
            <a:r>
              <a:rPr lang="en-US" altLang="ko-KR" sz="2000" b="1" dirty="0" smtClean="0">
                <a:latin typeface="+mn-ea"/>
              </a:rPr>
              <a:t>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en-US" altLang="ko-KR" sz="2000" b="1" dirty="0" err="1" smtClean="0">
                <a:latin typeface="+mn-ea"/>
              </a:rPr>
              <a:t>passwd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cat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/group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사용자와 그룹이 잘 만들어 졌는지 확인한다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9600" y="5364480"/>
            <a:ext cx="3251200" cy="629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6379155" y="1442036"/>
            <a:ext cx="1141012" cy="790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4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92" y="611698"/>
            <a:ext cx="5451262" cy="54843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93592" y="5303520"/>
            <a:ext cx="3251200" cy="62992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08681" y="2830796"/>
            <a:ext cx="3312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c</a:t>
            </a:r>
            <a:r>
              <a:rPr lang="en-US" altLang="ko-KR" sz="2000" b="1" dirty="0" smtClean="0">
                <a:latin typeface="+mn-ea"/>
              </a:rPr>
              <a:t>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</a:t>
            </a:r>
            <a:r>
              <a:rPr lang="en-US" altLang="ko-KR" sz="2000" b="1" dirty="0" err="1" smtClean="0">
                <a:latin typeface="+mn-ea"/>
              </a:rPr>
              <a:t>passwd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cat /</a:t>
            </a:r>
            <a:r>
              <a:rPr lang="en-US" altLang="ko-KR" sz="2000" b="1" dirty="0" err="1" smtClean="0">
                <a:latin typeface="+mn-ea"/>
              </a:rPr>
              <a:t>etc</a:t>
            </a:r>
            <a:r>
              <a:rPr lang="en-US" altLang="ko-KR" sz="2000" b="1" dirty="0" smtClean="0">
                <a:latin typeface="+mn-ea"/>
              </a:rPr>
              <a:t>/group </a:t>
            </a:r>
            <a:r>
              <a:rPr lang="ko-KR" altLang="en-US" sz="2000" b="1" dirty="0" smtClean="0">
                <a:latin typeface="+mn-ea"/>
              </a:rPr>
              <a:t>입력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사용자와 그룹이 잘 삭제 </a:t>
            </a:r>
            <a:r>
              <a:rPr lang="ko-KR" altLang="en-US" sz="2000" dirty="0" err="1" smtClean="0">
                <a:latin typeface="+mn-ea"/>
              </a:rPr>
              <a:t>됬는지</a:t>
            </a:r>
            <a:r>
              <a:rPr lang="ko-KR" altLang="en-US" sz="2000" dirty="0" smtClean="0">
                <a:latin typeface="+mn-ea"/>
              </a:rPr>
              <a:t> 확인한다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8681" y="929750"/>
            <a:ext cx="433876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사용자 삭제 명령어</a:t>
            </a:r>
            <a:endParaRPr lang="en-US" altLang="ko-KR" sz="24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b="1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userdel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사용자계정이름 </a:t>
            </a:r>
            <a:r>
              <a:rPr lang="en-US" altLang="ko-KR" sz="2000" dirty="0" smtClean="0">
                <a:latin typeface="+mn-ea"/>
              </a:rPr>
              <a:t>- &gt;</a:t>
            </a:r>
            <a:r>
              <a:rPr lang="ko-KR" altLang="en-US" sz="2000" dirty="0" smtClean="0">
                <a:latin typeface="+mn-ea"/>
              </a:rPr>
              <a:t>입력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182139" y="1311965"/>
            <a:ext cx="1013791" cy="75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760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32" y="2747042"/>
            <a:ext cx="8314916" cy="36459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8232" y="437322"/>
            <a:ext cx="1022322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관리자 계정 패스워드 변경</a:t>
            </a:r>
            <a:endParaRPr lang="en-US" altLang="ko-KR" sz="2400" b="1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~$ </a:t>
            </a: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passwd</a:t>
            </a:r>
            <a:r>
              <a:rPr lang="en-US" altLang="ko-KR" sz="2000" dirty="0" smtClean="0">
                <a:latin typeface="+mn-ea"/>
              </a:rPr>
              <a:t> root </a:t>
            </a:r>
          </a:p>
          <a:p>
            <a:r>
              <a:rPr lang="en-US" altLang="ko-KR" sz="2000" dirty="0" smtClean="0">
                <a:latin typeface="+mn-ea"/>
              </a:rPr>
              <a:t>~$ new </a:t>
            </a:r>
            <a:r>
              <a:rPr lang="en-US" altLang="ko-KR" sz="2000" dirty="0" err="1" smtClean="0">
                <a:latin typeface="+mn-ea"/>
              </a:rPr>
              <a:t>passwd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~$ </a:t>
            </a:r>
            <a:r>
              <a:rPr lang="en-US" altLang="ko-KR" sz="2000" dirty="0" err="1" smtClean="0">
                <a:latin typeface="+mn-ea"/>
              </a:rPr>
              <a:t>su</a:t>
            </a:r>
            <a:r>
              <a:rPr lang="en-US" altLang="ko-KR" sz="2000" dirty="0" smtClean="0">
                <a:latin typeface="+mn-ea"/>
              </a:rPr>
              <a:t> -&gt; enter -&gt; password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# </a:t>
            </a:r>
            <a:r>
              <a:rPr lang="ko-KR" altLang="en-US" sz="2000" dirty="0" smtClean="0">
                <a:latin typeface="+mn-ea"/>
              </a:rPr>
              <a:t>관리자 계정으로 바뀐 것 확인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4983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0018" y="2604053"/>
            <a:ext cx="85078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accent1"/>
                </a:solidFill>
                <a:latin typeface="+mj-ea"/>
                <a:ea typeface="+mj-ea"/>
              </a:rPr>
              <a:t>&lt; Telnet </a:t>
            </a:r>
            <a:r>
              <a:rPr lang="ko-KR" altLang="en-US" sz="4400" b="1" dirty="0" smtClean="0">
                <a:solidFill>
                  <a:schemeClr val="accent1"/>
                </a:solidFill>
                <a:latin typeface="+mj-ea"/>
                <a:ea typeface="+mj-ea"/>
              </a:rPr>
              <a:t>설치방법 </a:t>
            </a:r>
            <a:r>
              <a:rPr lang="en-US" altLang="ko-KR" sz="4400" b="1" dirty="0" smtClean="0">
                <a:solidFill>
                  <a:schemeClr val="accent1"/>
                </a:solidFill>
                <a:latin typeface="+mj-ea"/>
                <a:ea typeface="+mj-ea"/>
              </a:rPr>
              <a:t>&gt;</a:t>
            </a:r>
          </a:p>
          <a:p>
            <a:pPr algn="ctr"/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486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5760" y="330589"/>
            <a:ext cx="11469797" cy="7653315"/>
          </a:xfrm>
          <a:prstGeom prst="rect">
            <a:avLst/>
          </a:prstGeom>
        </p:spPr>
        <p:txBody>
          <a:bodyPr vert="horz" wrap="square" lIns="0" tIns="91632" rIns="0" bIns="0" numCol="2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113" dirty="0" err="1" smtClean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가상</a:t>
            </a:r>
            <a:r>
              <a:rPr sz="1800" spc="-113" dirty="0" smtClean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 </a:t>
            </a:r>
            <a:r>
              <a:rPr sz="1800" spc="-123" dirty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터미널</a:t>
            </a:r>
            <a:r>
              <a:rPr sz="1800" spc="-231" dirty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 </a:t>
            </a:r>
            <a:r>
              <a:rPr sz="1800" spc="-64" dirty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(telnet/ssh)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리눅스서버의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직접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접속된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모니터는 </a:t>
            </a:r>
            <a:r>
              <a:rPr b="0" spc="-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콘솔</a:t>
            </a:r>
            <a:r>
              <a:rPr sz="1800" b="0" spc="-14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(Console)</a:t>
            </a:r>
            <a:r>
              <a:rPr b="0" spc="-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이라고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부르며</a:t>
            </a:r>
            <a:r>
              <a:rPr sz="1800"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원격지에서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서버로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접속하는 대표적인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방법은 </a:t>
            </a:r>
            <a:r>
              <a:rPr sz="1800" b="0" spc="-136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telnet</a:t>
            </a:r>
            <a:r>
              <a:rPr b="0" spc="-13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 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나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-1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r>
              <a:rPr b="0" spc="-1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서비스로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접속하는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방법이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있다</a:t>
            </a:r>
            <a:r>
              <a:rPr sz="1800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r>
              <a:rPr sz="1800" b="0" spc="-10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이에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대한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자세한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설치방법은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실습방법에서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자세히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다시</a:t>
            </a:r>
            <a:r>
              <a:rPr b="0" spc="-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다룬다</a:t>
            </a:r>
            <a:r>
              <a:rPr sz="1800"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390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프로그램</a:t>
            </a:r>
            <a:r>
              <a:rPr sz="1800" spc="82" dirty="0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363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설치</a:t>
            </a:r>
            <a:endParaRPr sz="1800" dirty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sz="1800" b="0" spc="-268" dirty="0" smtClean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800" b="0" spc="-268" dirty="0" smtClean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</a:t>
            </a:r>
            <a:r>
              <a:rPr sz="1800" b="0" spc="-259" dirty="0" smtClean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</a:t>
            </a:r>
            <a:r>
              <a:rPr lang="en-US"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(</a:t>
            </a:r>
            <a:r>
              <a:rPr lang="ko-KR" altLang="en-US"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이전 버전은 </a:t>
            </a:r>
            <a:r>
              <a:rPr lang="en-US" altLang="ko-KR"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apt-get</a:t>
            </a:r>
            <a:r>
              <a:rPr lang="ko-KR" altLang="en-US"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임</a:t>
            </a:r>
            <a:r>
              <a:rPr lang="en-US" altLang="ko-KR"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77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7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우분투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리눅스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시스템에서 프로그램을 설치해주는</a:t>
            </a:r>
            <a:r>
              <a:rPr b="0" spc="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sz="1800" b="0" spc="-64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sz="1800" b="0" spc="-6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명령어는 </a:t>
            </a:r>
            <a:r>
              <a:rPr sz="1800"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계정으로 </a:t>
            </a:r>
            <a:r>
              <a:rPr b="0" spc="-109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사용하여야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50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함</a:t>
            </a:r>
            <a:endParaRPr lang="en-US" b="0" spc="-50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</a:t>
            </a:r>
            <a:r>
              <a:rPr sz="1800" b="0" spc="-259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 </a:t>
            </a:r>
            <a:r>
              <a:rPr sz="1800" b="0" spc="-185" dirty="0" err="1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14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일반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사용자가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잠시 </a:t>
            </a:r>
            <a:r>
              <a:rPr sz="1800" b="0" spc="-17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권한을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사용하고자 </a:t>
            </a:r>
            <a:r>
              <a:rPr b="0" spc="-86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하는</a:t>
            </a:r>
            <a:r>
              <a:rPr b="0" spc="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</a:t>
            </a:r>
            <a:endParaRPr lang="en-US" b="0" spc="-95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-95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 smtClean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 smtClean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 smtClean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268" dirty="0" smtClean="0">
              <a:solidFill>
                <a:prstClr val="black"/>
              </a:solidFill>
              <a:latin typeface="+mn-ea"/>
              <a:ea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1800" b="0" spc="-268" dirty="0" smtClean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③</a:t>
            </a:r>
            <a:r>
              <a:rPr sz="1800" b="0" spc="-259" dirty="0" smtClean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사용사례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5763" indent="139471" defTabSz="829909" eaLnBrk="1" fontAlgn="auto" latinLnBrk="1" hangingPunct="1">
              <a:lnSpc>
                <a:spcPct val="140500"/>
              </a:lnSpc>
              <a:spcBef>
                <a:spcPts val="77"/>
              </a:spcBef>
              <a:spcAft>
                <a:spcPts val="0"/>
              </a:spcAft>
              <a:buClrTx/>
            </a:pPr>
            <a:r>
              <a:rPr sz="1800" b="0" spc="-27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sz="1800" b="0" spc="-27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</a:t>
            </a:r>
            <a:r>
              <a:rPr sz="1800" b="0" spc="-2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 </a:t>
            </a:r>
            <a:r>
              <a:rPr sz="1800" b="0" spc="-1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update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sz="1800" b="0" spc="-17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권한으로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-145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</a:t>
            </a:r>
            <a:r>
              <a:rPr b="0" spc="-145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이라는</a:t>
            </a:r>
            <a:r>
              <a:rPr b="0" spc="-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명령어를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-163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update</a:t>
            </a:r>
            <a:endParaRPr lang="en-US" sz="1800" b="0" spc="-163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marR="5763" indent="139471" defTabSz="829909" eaLnBrk="1" fontAlgn="auto" latinLnBrk="1" hangingPunct="1">
              <a:lnSpc>
                <a:spcPct val="140500"/>
              </a:lnSpc>
              <a:spcBef>
                <a:spcPts val="77"/>
              </a:spcBef>
              <a:spcAft>
                <a:spcPts val="0"/>
              </a:spcAft>
              <a:buClrTx/>
            </a:pPr>
            <a:r>
              <a:rPr b="0" spc="-16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라는</a:t>
            </a:r>
            <a:r>
              <a:rPr b="0" spc="-16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옵션을 가지고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실행</a:t>
            </a:r>
            <a:r>
              <a:rPr sz="1800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설치할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있는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 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램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리스트를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endParaRPr lang="en-US" b="0" spc="-103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5763" indent="139471" defTabSz="829909" eaLnBrk="1" fontAlgn="auto" latinLnBrk="1" hangingPunct="1">
              <a:lnSpc>
                <a:spcPct val="140500"/>
              </a:lnSpc>
              <a:spcBef>
                <a:spcPts val="77"/>
              </a:spcBef>
              <a:spcAft>
                <a:spcPts val="0"/>
              </a:spcAft>
              <a:buClrTx/>
            </a:pP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인터넷을</a:t>
            </a:r>
            <a:r>
              <a:rPr b="0" spc="-10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통하여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새로 받는</a:t>
            </a:r>
            <a:r>
              <a:rPr b="0" spc="2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85"/>
              </a:spcBef>
              <a:spcAft>
                <a:spcPts val="0"/>
              </a:spcAft>
              <a:buClrTx/>
            </a:pPr>
            <a:r>
              <a:rPr sz="1800" b="0" spc="-27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sz="1800" b="0" spc="-27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</a:t>
            </a:r>
            <a:r>
              <a:rPr sz="1800" b="0" spc="-2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 </a:t>
            </a:r>
            <a:r>
              <a:rPr sz="1800" b="0" spc="-136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install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sz="1800" b="0" spc="-1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r>
              <a:rPr b="0" spc="-1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프로그램을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설치하는</a:t>
            </a:r>
            <a:r>
              <a:rPr b="0" spc="-22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</a:t>
            </a:r>
            <a:endParaRPr lang="en-US" b="0" spc="-86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85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④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명령은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인터넷상 전세계의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우분투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프로그램 </a:t>
            </a:r>
            <a:r>
              <a:rPr b="0" spc="-109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서버로부터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endParaRPr lang="en-US" b="0" spc="-109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r>
              <a:rPr b="0" spc="-109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실행파일을</a:t>
            </a:r>
            <a:r>
              <a:rPr b="0" spc="-109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다운로드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받아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자동으로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설치함</a:t>
            </a:r>
            <a:r>
              <a:rPr sz="1800"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단</a:t>
            </a:r>
            <a:r>
              <a:rPr sz="1800" b="0" spc="-9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  </a:t>
            </a:r>
            <a:r>
              <a:rPr b="0" spc="-95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그램별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endParaRPr lang="en-US" b="0" spc="-95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r>
              <a:rPr b="0" spc="-109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설정작업은</a:t>
            </a:r>
            <a:r>
              <a:rPr b="0" spc="-109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필요할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</a:t>
            </a:r>
            <a:r>
              <a:rPr b="0" spc="20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r>
              <a:rPr sz="1800" b="0" spc="-103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lang="en-US" sz="1800" b="0" spc="-103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endParaRPr lang="en-US" sz="1800" b="0" spc="-103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r>
              <a:rPr lang="ko-KR" altLang="en-US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⑤</a:t>
            </a:r>
            <a:r>
              <a:rPr lang="ko-KR" altLang="en-US" b="0" spc="-259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 </a:t>
            </a:r>
            <a:r>
              <a:rPr lang="ko-KR" altLang="en-US"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가상터미널</a:t>
            </a:r>
            <a:endParaRPr lang="ko-KR" altLang="en-US"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lang="ko-KR" altLang="en-US" b="0" spc="14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lang="ko-KR" altLang="en-US" b="0" spc="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전용 </a:t>
            </a:r>
            <a:r>
              <a:rPr lang="ko-KR" altLang="en-US"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</a:t>
            </a:r>
            <a:r>
              <a:rPr lang="en-US" altLang="ko-KR"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</a:t>
            </a:r>
            <a:r>
              <a:rPr lang="ko-KR" altLang="en-US" b="0" spc="-141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가상머신</a:t>
            </a:r>
            <a:r>
              <a:rPr lang="en-US" altLang="ko-KR"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</a:t>
            </a:r>
            <a:r>
              <a:rPr lang="en-US" altLang="ko-KR" b="0" spc="-141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VirtualBox</a:t>
            </a:r>
            <a:r>
              <a:rPr lang="en-US" altLang="ko-KR"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</a:t>
            </a:r>
            <a:r>
              <a:rPr lang="ko-KR" altLang="en-US"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</a:t>
            </a:r>
            <a:r>
              <a:rPr lang="en-US" altLang="ko-KR"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</a:t>
            </a:r>
            <a:r>
              <a:rPr lang="ko-KR" altLang="en-US"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를 </a:t>
            </a:r>
            <a:r>
              <a:rPr lang="ko-KR" altLang="en-US"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사용하기 </a:t>
            </a:r>
            <a:r>
              <a:rPr lang="ko-KR" altLang="en-US"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위한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원격지 </a:t>
            </a:r>
            <a:endParaRPr lang="en-US" altLang="ko-KR" b="0" spc="-95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lang="ko-KR" altLang="en-US" b="0" spc="-109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프로그램으로 </a:t>
            </a:r>
            <a:r>
              <a:rPr lang="en-US" altLang="ko-KR" b="0" spc="-150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r>
              <a:rPr lang="en-US" altLang="ko-KR" b="0" spc="-15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lang="en-US" altLang="ko-KR" b="0" spc="-136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telnet</a:t>
            </a:r>
            <a:r>
              <a:rPr lang="ko-KR" altLang="en-US" b="0" spc="-13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등이</a:t>
            </a:r>
            <a:r>
              <a:rPr lang="ko-KR" altLang="en-US" b="0" spc="-15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ko-KR" altLang="en-US"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endParaRPr lang="ko-KR" altLang="en-US"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lang="ko-KR" altLang="en-US" b="0" spc="-4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lang="en-US" altLang="ko-KR" b="0" spc="-4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telnet: </a:t>
            </a:r>
            <a:r>
              <a:rPr lang="ko-KR" altLang="en-US"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서버의 </a:t>
            </a:r>
            <a:r>
              <a:rPr lang="ko-KR" altLang="en-US"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네트워크를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통하여 </a:t>
            </a:r>
            <a:r>
              <a:rPr lang="ko-KR" altLang="en-US"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원격으로 접속하는 </a:t>
            </a:r>
            <a:r>
              <a:rPr lang="ko-KR" altLang="en-US"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방식</a:t>
            </a:r>
            <a:r>
              <a:rPr lang="ko-KR" altLang="en-US" b="0" spc="26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ko-KR" altLang="en-US"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규약</a:t>
            </a:r>
            <a:r>
              <a:rPr lang="en-US" altLang="ko-KR" b="0" spc="-118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</a:t>
            </a:r>
            <a:r>
              <a:rPr lang="ko-KR" altLang="en-US"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프로토콜</a:t>
            </a:r>
            <a:r>
              <a:rPr lang="en-US" altLang="ko-KR" b="0" spc="-118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) </a:t>
            </a:r>
            <a:r>
              <a:rPr lang="ko-KR" altLang="en-US" b="0" spc="-118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지금은 </a:t>
            </a:r>
            <a:r>
              <a:rPr lang="en-US" altLang="ko-KR"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telnet</a:t>
            </a:r>
            <a:r>
              <a:rPr lang="ko-KR" altLang="en-US"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 많이 사용되지 않음 </a:t>
            </a:r>
            <a:r>
              <a:rPr lang="en-US" altLang="ko-KR"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(</a:t>
            </a:r>
            <a:r>
              <a:rPr lang="ko-KR" altLang="en-US"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통신방식이 암호화 되지 않은 상태로 사용되어 보안에 취약</a:t>
            </a:r>
            <a:r>
              <a:rPr lang="en-US" altLang="ko-KR" b="0" spc="-118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)</a:t>
            </a: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lang="en-US" altLang="ko-KR" b="0" spc="-118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ko-KR" altLang="en-US" b="0" dirty="0" smtClean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lang="en-US" altLang="ko-KR" b="0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r>
              <a:rPr lang="en-US" altLang="ko-KR" b="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lang="en-US" altLang="ko-KR" b="0" spc="-136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telnet</a:t>
            </a:r>
            <a:r>
              <a:rPr lang="ko-KR" altLang="en-US" b="0" spc="-13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과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동일한 역할을 </a:t>
            </a:r>
            <a:r>
              <a:rPr lang="ko-KR" altLang="en-US"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하는 </a:t>
            </a:r>
            <a:r>
              <a:rPr lang="ko-KR" altLang="en-US"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프로그램으로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보안이 강화된 </a:t>
            </a:r>
            <a:r>
              <a:rPr lang="ko-KR" altLang="en-US"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방식으로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접속을</a:t>
            </a:r>
            <a:r>
              <a:rPr lang="ko-KR" altLang="en-US" b="0" spc="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ko-KR" altLang="en-US"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함</a:t>
            </a:r>
            <a:r>
              <a:rPr lang="en-US" altLang="ko-KR" b="0" spc="-10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lang="ko-KR" altLang="en-US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825342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2365" y="369097"/>
            <a:ext cx="10169564" cy="2166074"/>
          </a:xfrm>
          <a:prstGeom prst="rect">
            <a:avLst/>
          </a:prstGeom>
        </p:spPr>
        <p:txBody>
          <a:bodyPr vert="horz" wrap="square" lIns="0" tIns="80106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354427" indent="-342900" defTabSz="829909" eaLnBrk="1" fontAlgn="auto" latinLnBrk="1" hangingPunct="1">
              <a:spcBef>
                <a:spcPts val="63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b="0" spc="-141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ssh</a:t>
            </a:r>
            <a:r>
              <a:rPr sz="1800" b="0" spc="-141" dirty="0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b="0" spc="-363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설치</a:t>
            </a:r>
            <a:r>
              <a:rPr sz="1800" b="0" spc="82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b="0" spc="-313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및</a:t>
            </a:r>
            <a:r>
              <a:rPr sz="1800" b="0" spc="-290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b="0" spc="-363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설정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3"/>
              </a:spcBef>
              <a:spcAft>
                <a:spcPts val="0"/>
              </a:spcAft>
              <a:buClrTx/>
            </a:pP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우분투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및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버추얼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박스에서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필요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프로그램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등을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설치하고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설정하는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1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방법이다</a:t>
            </a:r>
            <a:r>
              <a:rPr sz="1800" b="0" spc="-113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sz="1800" b="0" spc="-159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r>
              <a:rPr sz="1800" b="0" spc="-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</a:t>
            </a:r>
            <a:endParaRPr b="0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681" dirty="0" smtClean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 </a:t>
            </a:r>
            <a:r>
              <a:rPr b="0" spc="-95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서버에</a:t>
            </a:r>
            <a:r>
              <a:rPr b="0" spc="-95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-154" dirty="0" err="1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r>
              <a:rPr sz="1800" b="0" spc="-154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프로그램</a:t>
            </a:r>
            <a:r>
              <a:rPr b="0" spc="-10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패키지를</a:t>
            </a:r>
            <a:r>
              <a:rPr b="0" spc="-10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다음</a:t>
            </a:r>
            <a:r>
              <a:rPr b="0" spc="-86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명령어로</a:t>
            </a:r>
            <a:r>
              <a:rPr b="0" spc="-10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18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설치함</a:t>
            </a:r>
            <a:r>
              <a:rPr sz="1800" b="0" spc="-141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-&gt; </a:t>
            </a:r>
            <a:r>
              <a:rPr sz="1800" b="0" spc="-185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</a:t>
            </a:r>
            <a:r>
              <a:rPr sz="1800" b="0" spc="-18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apt </a:t>
            </a:r>
            <a:r>
              <a:rPr sz="1800" b="0" spc="-136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install</a:t>
            </a:r>
            <a:r>
              <a:rPr sz="1800" b="0" spc="-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sz="1800" b="0" spc="-154" dirty="0" err="1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ssh</a:t>
            </a:r>
            <a:endParaRPr lang="en-US" sz="1800" b="0" spc="-154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sz="1800" b="0" spc="-154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</p:txBody>
      </p:sp>
      <p:sp>
        <p:nvSpPr>
          <p:cNvPr id="3" name="object 4"/>
          <p:cNvSpPr txBox="1"/>
          <p:nvPr/>
        </p:nvSpPr>
        <p:spPr>
          <a:xfrm>
            <a:off x="548047" y="2234449"/>
            <a:ext cx="11257510" cy="2703304"/>
          </a:xfrm>
          <a:prstGeom prst="rect">
            <a:avLst/>
          </a:prstGeom>
        </p:spPr>
        <p:txBody>
          <a:bodyPr vert="horz" wrap="square" lIns="0" tIns="68580" rIns="0" bIns="0" numCol="2" rtlCol="0">
            <a:spAutoFit/>
          </a:bodyPr>
          <a:lstStyle/>
          <a:p>
            <a:pPr marL="11527" defTabSz="829909" eaLnBrk="1" fontAlgn="auto" latinLnBrk="1" hangingPunct="1">
              <a:spcBef>
                <a:spcPts val="658"/>
              </a:spcBef>
              <a:spcAft>
                <a:spcPts val="0"/>
              </a:spcAft>
              <a:buClrTx/>
            </a:pPr>
            <a:r>
              <a:rPr b="0" spc="-268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telnet</a:t>
            </a:r>
            <a:r>
              <a:rPr b="0" spc="-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</a:t>
            </a:r>
            <a:r>
              <a:rPr lang="en-US"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(</a:t>
            </a:r>
            <a:r>
              <a:rPr lang="ko-KR" altLang="en-US"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참고만 </a:t>
            </a:r>
            <a:r>
              <a:rPr lang="ko-KR" altLang="en-US"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할것</a:t>
            </a:r>
            <a:r>
              <a:rPr lang="en-US" altLang="ko-KR"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127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서버에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xintd,telnet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 패키지를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설치함</a:t>
            </a:r>
            <a:r>
              <a:rPr b="0" spc="-109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74612" indent="-171745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FontTx/>
              <a:buAutoNum type="alphaLcParenR"/>
              <a:tabLst>
                <a:tab pos="375187" algn="l"/>
              </a:tabLst>
            </a:pP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xinetd</a:t>
            </a:r>
            <a:r>
              <a:rPr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33116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5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54" dirty="0">
                <a:solidFill>
                  <a:prstClr val="black"/>
                </a:solidFill>
                <a:latin typeface="+mn-ea"/>
                <a:cs typeface="Book Antiqua"/>
              </a:rPr>
              <a:t>xinetd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데몬으로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telnet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사용하기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필수</a:t>
            </a:r>
            <a:r>
              <a:rPr sz="1600" b="0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요소임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33116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2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27" dirty="0" err="1">
                <a:solidFill>
                  <a:prstClr val="black"/>
                </a:solidFill>
                <a:latin typeface="+mn-ea"/>
                <a:cs typeface="Book Antiqua"/>
              </a:rPr>
              <a:t>sudo</a:t>
            </a:r>
            <a:r>
              <a:rPr b="0" spc="-2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apt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install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xinetd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</a:t>
            </a:r>
            <a:r>
              <a:rPr sz="1600" b="0" spc="-3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81528" indent="-178661" defTabSz="829909" eaLnBrk="1" fontAlgn="auto" latinLnBrk="1" hangingPunct="1">
              <a:spcBef>
                <a:spcPts val="1116"/>
              </a:spcBef>
              <a:spcAft>
                <a:spcPts val="0"/>
              </a:spcAft>
              <a:buClrTx/>
              <a:buFontTx/>
              <a:buAutoNum type="alphaLcParenR" startAt="2"/>
              <a:tabLst>
                <a:tab pos="382104" algn="l"/>
              </a:tabLst>
            </a:pP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telnet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33116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5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59" dirty="0">
                <a:solidFill>
                  <a:prstClr val="black"/>
                </a:solidFill>
                <a:latin typeface="+mn-ea"/>
                <a:cs typeface="Book Antiqua"/>
              </a:rPr>
              <a:t>telnetd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텔렛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데몬으로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telnet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사용하기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필수</a:t>
            </a:r>
            <a:r>
              <a:rPr sz="1600" b="0" spc="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요소임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33116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1746844" algn="l"/>
              </a:tabLst>
            </a:pPr>
            <a:r>
              <a:rPr b="0" spc="-2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27" dirty="0" err="1">
                <a:solidFill>
                  <a:prstClr val="black"/>
                </a:solidFill>
                <a:latin typeface="+mn-ea"/>
                <a:cs typeface="Book Antiqua"/>
              </a:rPr>
              <a:t>sudo</a:t>
            </a:r>
            <a:r>
              <a:rPr b="0" spc="12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apt</a:t>
            </a:r>
            <a:r>
              <a:rPr lang="en-US" b="0" spc="-1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install</a:t>
            </a:r>
            <a:r>
              <a:rPr lang="en-US" b="0" spc="-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1" dirty="0" err="1">
                <a:solidFill>
                  <a:prstClr val="black"/>
                </a:solidFill>
                <a:latin typeface="+mn-ea"/>
                <a:cs typeface="Book Antiqua"/>
              </a:rPr>
              <a:t>telnetd</a:t>
            </a:r>
            <a:r>
              <a:rPr sz="1600" b="0" spc="-141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67696" indent="-164829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  <a:buFontTx/>
              <a:buAutoNum type="alphaLcParenR" startAt="3"/>
              <a:tabLst>
                <a:tab pos="368272" algn="l"/>
              </a:tabLst>
            </a:pPr>
            <a:r>
              <a:rPr b="0" spc="-159" dirty="0" err="1">
                <a:solidFill>
                  <a:prstClr val="black"/>
                </a:solidFill>
                <a:latin typeface="+mn-ea"/>
                <a:cs typeface="Book Antiqua"/>
              </a:rPr>
              <a:t>xinetd</a:t>
            </a:r>
            <a:r>
              <a:rPr b="0" spc="-7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</a:t>
            </a:r>
            <a:endParaRPr lang="en-US" sz="1600" b="0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824896" lvl="1" indent="-164829" defTabSz="829909" latinLnBrk="1">
              <a:spcBef>
                <a:spcPts val="735"/>
              </a:spcBef>
              <a:buFontTx/>
              <a:buAutoNum type="alphaLcParenR" startAt="3"/>
              <a:tabLst>
                <a:tab pos="368272" algn="l"/>
              </a:tabLst>
            </a:pPr>
            <a:endParaRPr lang="en-US" sz="1600" b="0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67696" indent="-164829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  <a:buFontTx/>
              <a:buAutoNum type="alphaLcParenR" startAt="3"/>
              <a:tabLst>
                <a:tab pos="368272" algn="l"/>
              </a:tabLst>
            </a:pPr>
            <a:endParaRPr lang="en-US" sz="1600" b="0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367696" indent="-164829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  <a:buFontTx/>
              <a:buAutoNum type="alphaLcParenR" startAt="3"/>
              <a:tabLst>
                <a:tab pos="368272" algn="l"/>
              </a:tabLst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6470716" y="4012764"/>
            <a:ext cx="6584773" cy="1849978"/>
          </a:xfrm>
          <a:prstGeom prst="rect">
            <a:avLst/>
          </a:prstGeom>
        </p:spPr>
        <p:txBody>
          <a:bodyPr vert="horz" wrap="square" lIns="0" tIns="104887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41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xinetd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설정파일에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telnet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동작하도록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설정파일을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편집기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에디터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lang="en-US" spc="-103" dirty="0" smtClean="0">
                <a:solidFill>
                  <a:prstClr val="black"/>
                </a:solidFill>
                <a:latin typeface="+mn-ea"/>
                <a:cs typeface="Book Antiqua"/>
              </a:rPr>
              <a:t>   </a:t>
            </a:r>
            <a:r>
              <a:rPr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vi</a:t>
            </a:r>
            <a:r>
              <a:rPr b="0" spc="23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/etc/xinetd.conf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14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편집하는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하단에</a:t>
            </a:r>
            <a:r>
              <a:rPr sz="1600" b="0" spc="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추가함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닫는다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582319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87" y="1686888"/>
            <a:ext cx="8566087" cy="465427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484783" y="5188225"/>
            <a:ext cx="1013791" cy="37768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4787" y="755374"/>
            <a:ext cx="698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제어판 </a:t>
            </a:r>
            <a:r>
              <a:rPr lang="en-US" altLang="ko-KR" sz="2400" dirty="0" smtClean="0">
                <a:latin typeface="+mn-ea"/>
              </a:rPr>
              <a:t>-&gt; </a:t>
            </a:r>
            <a:r>
              <a:rPr lang="ko-KR" altLang="en-US" sz="2400" dirty="0" smtClean="0">
                <a:latin typeface="+mn-ea"/>
              </a:rPr>
              <a:t>프로그램 클릭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8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2" y="365206"/>
            <a:ext cx="5312980" cy="9639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02" y="2282029"/>
            <a:ext cx="4743137" cy="418310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126974" y="695738"/>
            <a:ext cx="1948069" cy="3379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2464904" y="1329116"/>
            <a:ext cx="636105" cy="7978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834887" y="5519529"/>
            <a:ext cx="1948069" cy="337931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339549" y="5965520"/>
            <a:ext cx="914399" cy="499613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2617873" y="5857460"/>
            <a:ext cx="556593" cy="2849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38730" y="695738"/>
            <a:ext cx="50490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Windows </a:t>
            </a:r>
            <a:r>
              <a:rPr lang="ko-KR" altLang="en-US" sz="2400" dirty="0" smtClean="0">
                <a:latin typeface="+mn-ea"/>
              </a:rPr>
              <a:t>기능 켜기</a:t>
            </a:r>
            <a:r>
              <a:rPr lang="en-US" altLang="ko-KR" sz="2400" dirty="0" smtClean="0">
                <a:latin typeface="+mn-ea"/>
              </a:rPr>
              <a:t>/</a:t>
            </a:r>
            <a:r>
              <a:rPr lang="ko-KR" altLang="en-US" sz="2400" dirty="0" smtClean="0">
                <a:latin typeface="+mn-ea"/>
              </a:rPr>
              <a:t>끄기 선택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밑으로 쭉</a:t>
            </a:r>
            <a:r>
              <a:rPr lang="en-US" altLang="ko-KR" sz="2400" dirty="0" smtClean="0">
                <a:latin typeface="+mn-ea"/>
              </a:rPr>
              <a:t>- </a:t>
            </a:r>
            <a:r>
              <a:rPr lang="ko-KR" altLang="en-US" sz="2400" dirty="0" smtClean="0">
                <a:latin typeface="+mn-ea"/>
              </a:rPr>
              <a:t>드래그 해서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텔넷 클라이언트 선택 후 확인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설치 완료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32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92" y="514007"/>
            <a:ext cx="6280072" cy="329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57322" y="514007"/>
            <a:ext cx="361121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명령 프롬프트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-&gt; </a:t>
            </a:r>
            <a:r>
              <a:rPr lang="en-US" altLang="ko-KR" sz="2000" b="1" dirty="0" smtClean="0">
                <a:latin typeface="+mn-ea"/>
              </a:rPr>
              <a:t>telnet localhost 21 </a:t>
            </a:r>
            <a:r>
              <a:rPr lang="ko-KR" altLang="en-US" sz="2000" dirty="0" smtClean="0">
                <a:latin typeface="+mn-ea"/>
              </a:rPr>
              <a:t>등등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여러 포트번호를 다르게 입력해서 연결되어 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있는지 확인 해본다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localhost : IP </a:t>
            </a:r>
            <a:r>
              <a:rPr lang="ko-KR" altLang="en-US" sz="2000" dirty="0" smtClean="0">
                <a:latin typeface="+mn-ea"/>
              </a:rPr>
              <a:t>주소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21 : </a:t>
            </a:r>
            <a:r>
              <a:rPr lang="ko-KR" altLang="en-US" sz="2000" dirty="0" smtClean="0">
                <a:latin typeface="+mn-ea"/>
              </a:rPr>
              <a:t>포트 번호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-&gt; telnet</a:t>
            </a:r>
            <a:r>
              <a:rPr lang="ko-KR" altLang="en-US" sz="2000" dirty="0" smtClean="0">
                <a:latin typeface="+mn-ea"/>
              </a:rPr>
              <a:t>을 가지고 해당 </a:t>
            </a:r>
            <a:r>
              <a:rPr lang="en-US" altLang="ko-KR" sz="2000" dirty="0" smtClean="0">
                <a:latin typeface="+mn-ea"/>
              </a:rPr>
              <a:t>IP</a:t>
            </a:r>
            <a:r>
              <a:rPr lang="ko-KR" altLang="en-US" sz="2000" dirty="0" smtClean="0">
                <a:latin typeface="+mn-ea"/>
              </a:rPr>
              <a:t>의 포트에 서비스가 제공되고 있는지 파악하기 위해 활용 할 수 있다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98792" y="1292087"/>
            <a:ext cx="7056165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92" y="4113742"/>
            <a:ext cx="6277851" cy="943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96" y="5224227"/>
            <a:ext cx="4412356" cy="121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17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7" y="1138093"/>
            <a:ext cx="11140012" cy="39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86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38" y="326572"/>
            <a:ext cx="9251736" cy="61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5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5" y="375557"/>
            <a:ext cx="8479971" cy="61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47" y="505883"/>
            <a:ext cx="9201609" cy="606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0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23" y="312373"/>
            <a:ext cx="8608348" cy="627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8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79" y="377687"/>
            <a:ext cx="8727277" cy="62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95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3" y="302027"/>
            <a:ext cx="11144228" cy="62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80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13" y="408214"/>
            <a:ext cx="8479971" cy="610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2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478156"/>
            <a:ext cx="11177546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관리자</a:t>
            </a:r>
            <a:r>
              <a:rPr lang="en-US" altLang="ko-KR" b="1" dirty="0" smtClean="0"/>
              <a:t>(Root)</a:t>
            </a:r>
            <a:r>
              <a:rPr lang="ko-KR" altLang="en-US" b="1" dirty="0" smtClean="0"/>
              <a:t>와 일반 사용자의 계정 설정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142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1330" y="609600"/>
            <a:ext cx="2057400" cy="1040296"/>
          </a:xfrm>
        </p:spPr>
        <p:txBody>
          <a:bodyPr/>
          <a:lstStyle/>
          <a:p>
            <a:pPr algn="ctr"/>
            <a:r>
              <a:rPr lang="en-US" altLang="ko-KR" dirty="0" smtClean="0"/>
              <a:t>CRUD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8087" y="1888435"/>
            <a:ext cx="268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+mn-ea"/>
              </a:rPr>
              <a:t>a</a:t>
            </a:r>
            <a:r>
              <a:rPr lang="en-US" altLang="ko-KR" sz="3200" dirty="0" err="1" smtClean="0">
                <a:latin typeface="+mn-ea"/>
              </a:rPr>
              <a:t>dduser</a:t>
            </a:r>
            <a:endParaRPr lang="en-US" altLang="ko-KR" sz="3200" dirty="0" smtClean="0">
              <a:latin typeface="+mn-ea"/>
            </a:endParaRPr>
          </a:p>
          <a:p>
            <a:pPr algn="ctr"/>
            <a:endParaRPr lang="en-US" altLang="ko-KR" sz="3200" dirty="0">
              <a:latin typeface="+mn-ea"/>
            </a:endParaRPr>
          </a:p>
          <a:p>
            <a:pPr algn="ctr"/>
            <a:r>
              <a:rPr lang="en-US" altLang="ko-KR" sz="3200" dirty="0" err="1" smtClean="0">
                <a:latin typeface="+mn-ea"/>
              </a:rPr>
              <a:t>addgroup</a:t>
            </a:r>
            <a:endParaRPr lang="ko-KR" altLang="en-US" sz="3200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738730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738728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63884" y="3735668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63884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738729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738730" y="2862470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8276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078274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408501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078273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408500" y="47384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78271" y="47487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69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434309" y="431967"/>
            <a:ext cx="4905134" cy="4069693"/>
          </a:xfrm>
          <a:prstGeom prst="rect">
            <a:avLst/>
          </a:prstGeom>
        </p:spPr>
        <p:txBody>
          <a:bodyPr vert="horz" wrap="square" lIns="0" tIns="74919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436747" indent="-285750" defTabSz="829909" eaLnBrk="1" fontAlgn="auto" latinLnBrk="1" hangingPunct="1">
              <a:spcBef>
                <a:spcPts val="59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86" dirty="0" err="1" smtClean="0">
                <a:solidFill>
                  <a:prstClr val="black"/>
                </a:solidFill>
                <a:latin typeface="+mn-ea"/>
                <a:ea typeface="+mn-ea"/>
                <a:cs typeface="돋움"/>
              </a:rPr>
              <a:t>사용자등록</a:t>
            </a:r>
            <a:r>
              <a:rPr sz="1800" b="0" spc="-86" dirty="0">
                <a:solidFill>
                  <a:prstClr val="black"/>
                </a:solidFill>
                <a:latin typeface="+mn-ea"/>
                <a:ea typeface="+mn-ea"/>
                <a:cs typeface="Franklin Gothic Book"/>
              </a:rPr>
              <a:t>, </a:t>
            </a:r>
            <a:r>
              <a:rPr sz="1800" spc="-82" dirty="0">
                <a:solidFill>
                  <a:prstClr val="black"/>
                </a:solidFill>
                <a:latin typeface="+mn-ea"/>
                <a:ea typeface="+mn-ea"/>
                <a:cs typeface="돋움"/>
              </a:rPr>
              <a:t>패스워드</a:t>
            </a:r>
            <a:r>
              <a:rPr sz="1800" spc="-231" dirty="0">
                <a:solidFill>
                  <a:prstClr val="black"/>
                </a:solidFill>
                <a:latin typeface="+mn-ea"/>
                <a:ea typeface="+mn-ea"/>
                <a:cs typeface="돋움"/>
              </a:rPr>
              <a:t> </a:t>
            </a:r>
            <a:r>
              <a:rPr sz="1800" spc="-68" dirty="0">
                <a:solidFill>
                  <a:prstClr val="black"/>
                </a:solidFill>
                <a:latin typeface="+mn-ea"/>
                <a:ea typeface="+mn-ea"/>
                <a:cs typeface="돋움"/>
              </a:rPr>
              <a:t>설정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돋움"/>
            </a:endParaRPr>
          </a:p>
          <a:p>
            <a:pPr marL="150997" defTabSz="829909" eaLnBrk="1" fontAlgn="auto" latinLnBrk="1" hangingPunct="1">
              <a:spcBef>
                <a:spcPts val="535"/>
              </a:spcBef>
              <a:spcAft>
                <a:spcPts val="0"/>
              </a:spcAft>
              <a:buClrTx/>
            </a:pP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리눅스서버를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사용하고자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하는</a:t>
            </a:r>
            <a:r>
              <a:rPr b="0" spc="-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사용자의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개념</a:t>
            </a:r>
            <a:r>
              <a:rPr sz="1800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</a:t>
            </a:r>
            <a:r>
              <a:rPr sz="1800" b="0" spc="-9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그룹의</a:t>
            </a:r>
            <a:r>
              <a:rPr b="0" spc="-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개념</a:t>
            </a:r>
            <a:r>
              <a:rPr sz="1800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</a:t>
            </a:r>
            <a:r>
              <a:rPr sz="1800" b="0" spc="-9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</a:t>
            </a:r>
            <a:r>
              <a:rPr b="0" spc="-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등록하고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패스워드를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설정하는</a:t>
            </a:r>
            <a:r>
              <a:rPr b="0" spc="-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알아본다</a:t>
            </a:r>
            <a:r>
              <a:rPr sz="1800"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91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231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관리자</a:t>
            </a:r>
            <a:r>
              <a:rPr sz="1800" spc="-231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(root)와</a:t>
            </a:r>
            <a:r>
              <a:rPr sz="1800" spc="-195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394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일반사용자</a:t>
            </a:r>
            <a:endParaRPr sz="1800" dirty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사용자계정</a:t>
            </a:r>
            <a:r>
              <a:rPr sz="1800"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운영체계를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사용하는 </a:t>
            </a:r>
            <a:r>
              <a:rPr b="0" spc="-95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</a:t>
            </a:r>
            <a:r>
              <a:rPr b="0" spc="18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2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계정</a:t>
            </a:r>
            <a:endParaRPr lang="en-US" b="0" spc="-82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40500"/>
              </a:lnSpc>
              <a:spcBef>
                <a:spcPts val="77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관리자계정</a:t>
            </a:r>
            <a:r>
              <a:rPr sz="1800"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운영체계에서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슈퍼 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</a:t>
            </a:r>
            <a:r>
              <a:rPr sz="1800"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(Super </a:t>
            </a:r>
            <a:r>
              <a:rPr sz="1800" b="0" spc="-14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user), </a:t>
            </a:r>
            <a:r>
              <a:rPr lang="en-US" sz="1800" b="0" spc="-145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   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운용</a:t>
            </a:r>
            <a:r>
              <a:rPr b="0" spc="-86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5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관리자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(Administrator) </a:t>
            </a:r>
            <a:r>
              <a:rPr lang="en-US" sz="1800" b="0" spc="-159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또는</a:t>
            </a:r>
            <a:r>
              <a:rPr b="0" spc="-86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루트</a:t>
            </a:r>
            <a:r>
              <a:rPr sz="1800" b="0" spc="-1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(root)</a:t>
            </a:r>
            <a:r>
              <a:rPr b="0" spc="-1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는 </a:t>
            </a:r>
            <a:r>
              <a:rPr b="0" spc="-95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시스템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en-US" b="0" spc="-95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 </a:t>
            </a: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관리자가</a:t>
            </a:r>
            <a:r>
              <a:rPr b="0" spc="-10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시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스템</a:t>
            </a:r>
            <a:r>
              <a:rPr b="0" spc="-27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제어를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위한</a:t>
            </a:r>
            <a:r>
              <a:rPr b="0" spc="-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특별한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권한을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가지고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있는</a:t>
            </a:r>
            <a:r>
              <a:rPr b="0" spc="-2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계정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p:txBody>
      </p:sp>
      <p:sp>
        <p:nvSpPr>
          <p:cNvPr id="5" name="object 2"/>
          <p:cNvSpPr txBox="1"/>
          <p:nvPr/>
        </p:nvSpPr>
        <p:spPr>
          <a:xfrm>
            <a:off x="6100321" y="431967"/>
            <a:ext cx="5672577" cy="6063419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236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사용자</a:t>
            </a:r>
            <a:r>
              <a:rPr sz="1800" spc="-236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(User)와</a:t>
            </a:r>
            <a:r>
              <a:rPr sz="1800" spc="-191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222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그룹(Group</a:t>
            </a:r>
            <a:r>
              <a:rPr sz="1800" spc="-222" dirty="0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)</a:t>
            </a:r>
            <a:endParaRPr sz="1800" dirty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유닉스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리눅스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시스템은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여러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사람이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사용하는 </a:t>
            </a:r>
            <a:r>
              <a:rPr b="0" spc="-109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다중사용자</a:t>
            </a:r>
            <a:r>
              <a:rPr b="0" spc="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endParaRPr lang="en-US" b="0" spc="27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운영체계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묶음의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개념이</a:t>
            </a:r>
            <a:r>
              <a:rPr b="0" spc="1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존재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32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-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</a:t>
            </a:r>
            <a:r>
              <a:rPr b="0" spc="-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라는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사용자는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관리자 권한을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가진</a:t>
            </a:r>
            <a:r>
              <a:rPr b="0" spc="20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사용자임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라는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관리자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</a:t>
            </a:r>
            <a:r>
              <a:rPr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(root</a:t>
            </a:r>
            <a:r>
              <a:rPr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에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포함시키면</a:t>
            </a:r>
            <a:r>
              <a:rPr lang="en-US" b="0" spc="-109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lang="en-US"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36" dirty="0" err="1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</a:t>
            </a:r>
            <a:r>
              <a:rPr b="0" spc="-136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그룹의</a:t>
            </a:r>
            <a:r>
              <a:rPr b="0" spc="-3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공유할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kopoctc1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이라는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만들면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해당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사용자는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기본으로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endParaRPr lang="en-US" b="0" spc="-103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lang="en-US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54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kopoctc1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그룹의 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kopoctc1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사용자로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생성됨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이때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동일한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권한의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다른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만든다면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kopoctc2</a:t>
            </a:r>
            <a:r>
              <a:rPr b="0" spc="-15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라는 </a:t>
            </a:r>
            <a:endParaRPr lang="en-US" b="0" spc="-159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r>
              <a:rPr lang="en-US" b="0" spc="-15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</a:t>
            </a:r>
            <a:r>
              <a:rPr b="0" spc="-103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만들고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해당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 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kopoctc1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그룹에 </a:t>
            </a:r>
            <a:r>
              <a:rPr b="0" spc="-109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포함되도록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 </a:t>
            </a:r>
            <a:endParaRPr lang="en-US" b="0" spc="-109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7299"/>
              </a:lnSpc>
              <a:spcBef>
                <a:spcPts val="281"/>
              </a:spcBef>
              <a:spcAft>
                <a:spcPts val="0"/>
              </a:spcAft>
              <a:buClrTx/>
            </a:pPr>
            <a:r>
              <a:rPr lang="en-US"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하면</a:t>
            </a:r>
            <a:r>
              <a:rPr b="0" spc="-27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됨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③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사용자는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여러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개의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그룹에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포함될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</a:t>
            </a:r>
            <a:r>
              <a:rPr b="0" spc="33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④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현재의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사용자와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그룹을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알아보는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 </a:t>
            </a:r>
            <a:r>
              <a:rPr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</a:t>
            </a:r>
            <a:r>
              <a:rPr b="0" spc="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id, </a:t>
            </a:r>
            <a:r>
              <a:rPr b="0" spc="-1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groups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⑤ </a:t>
            </a:r>
            <a:r>
              <a:rPr b="0" spc="-15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user, </a:t>
            </a:r>
            <a:r>
              <a:rPr b="0" spc="-1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group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관계의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이해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b="0" spc="-12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&lt;</a:t>
            </a:r>
            <a:r>
              <a:rPr b="0" spc="-1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그림</a:t>
            </a:r>
            <a:r>
              <a:rPr b="0" spc="-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I-13&gt;</a:t>
            </a:r>
            <a:r>
              <a:rPr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참고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36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3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철수라는 </a:t>
            </a:r>
            <a:r>
              <a:rPr b="0" spc="-15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user</a:t>
            </a:r>
            <a:r>
              <a:rPr b="0" spc="-1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는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[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철수네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집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]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[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철수네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학교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]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그룹에</a:t>
            </a:r>
            <a:r>
              <a:rPr b="0" spc="-6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포함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7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영희는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[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영희네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집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]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[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철수네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학교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]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그룹에</a:t>
            </a:r>
            <a:r>
              <a:rPr b="0" spc="6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포함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7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철수는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[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영희네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집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]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그룹과는 </a:t>
            </a:r>
            <a:r>
              <a:rPr b="0" spc="-16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“other” </a:t>
            </a:r>
            <a:r>
              <a:rPr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관계</a:t>
            </a:r>
            <a:r>
              <a:rPr b="0" spc="-118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</a:t>
            </a:r>
            <a:r>
              <a:rPr b="0" spc="-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관계없음</a:t>
            </a:r>
            <a:r>
              <a:rPr b="0" spc="-118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30518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560759" y="437338"/>
            <a:ext cx="5975968" cy="398137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297277" indent="-28575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381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사용자</a:t>
            </a:r>
            <a:r>
              <a:rPr sz="1800" spc="82" dirty="0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313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및</a:t>
            </a:r>
            <a:r>
              <a:rPr sz="1800" spc="-309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363" dirty="0" err="1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그룹</a:t>
            </a:r>
            <a:r>
              <a:rPr sz="1800" spc="68" dirty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363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관리</a:t>
            </a:r>
            <a:endParaRPr lang="en-US" sz="1800" spc="-363" dirty="0" smtClean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297277" indent="-28575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800" dirty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사용자등록</a:t>
            </a:r>
            <a:r>
              <a:rPr sz="1800"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그룹등록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sz="1800" b="0" spc="-17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adduser,</a:t>
            </a:r>
            <a:r>
              <a:rPr sz="1800" b="0" spc="-1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sz="1800" b="0" spc="-19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addgroup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sz="1800" b="0" spc="-82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sz="1800" b="0" spc="-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adduser </a:t>
            </a:r>
            <a:r>
              <a:rPr sz="1800" b="0" spc="-17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kopoctc1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kopoctc1</a:t>
            </a:r>
            <a:r>
              <a:rPr b="0" spc="-15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라는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</a:t>
            </a:r>
            <a:r>
              <a:rPr b="0" spc="-6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만들기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36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3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만들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있는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권한은 </a:t>
            </a:r>
            <a:r>
              <a:rPr sz="1800" b="0" spc="-141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</a:t>
            </a:r>
            <a:r>
              <a:rPr b="0" spc="-141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임</a:t>
            </a:r>
            <a:endParaRPr lang="en-US" b="0" spc="-141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-141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r>
              <a:rPr lang="ko-KR" altLang="en-US" sz="1800" b="0" spc="-163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</a:t>
            </a:r>
            <a:r>
              <a:rPr lang="ko-KR" altLang="en-US" b="0" spc="-16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 </a:t>
            </a:r>
            <a:r>
              <a:rPr lang="ko-KR" altLang="en-US"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삭제</a:t>
            </a:r>
            <a:r>
              <a:rPr lang="en-US" altLang="ko-KR" sz="1800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lang="ko-KR" altLang="en-US"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그룹 삭제 </a:t>
            </a:r>
            <a:r>
              <a:rPr lang="en-US" altLang="ko-KR"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lang="en-US" altLang="ko-KR" sz="1800" b="0" spc="-154" dirty="0" err="1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deluser</a:t>
            </a:r>
            <a:r>
              <a:rPr lang="en-US" altLang="ko-KR" sz="1800"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</a:t>
            </a:r>
            <a:r>
              <a:rPr lang="ko-KR" altLang="en-US" sz="1800" b="0" spc="-1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lang="en-US" altLang="ko-KR" sz="1800" b="0" spc="-177" dirty="0" err="1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delgroup</a:t>
            </a:r>
            <a:endParaRPr lang="en-US" altLang="ko-KR" sz="1800" b="0" spc="-177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endParaRPr lang="ko-KR" altLang="en-US"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lang="ko-KR" altLang="en-US" sz="1800" b="0" spc="-163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③</a:t>
            </a:r>
            <a:r>
              <a:rPr lang="ko-KR" altLang="en-US" b="0" spc="-16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자기의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권한에 </a:t>
            </a:r>
            <a:r>
              <a:rPr lang="ko-KR" altLang="en-US"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맞는 </a:t>
            </a:r>
            <a:r>
              <a:rPr lang="ko-KR" altLang="en-US"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사용자만 </a:t>
            </a:r>
            <a:r>
              <a:rPr lang="ko-KR" altLang="en-US"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등록 </a:t>
            </a:r>
            <a:r>
              <a:rPr lang="ko-KR" altLang="en-US"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및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삭제가</a:t>
            </a:r>
            <a:r>
              <a:rPr lang="ko-KR" altLang="en-US" b="0" spc="9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ko-KR" altLang="en-US"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가능함</a:t>
            </a:r>
            <a:r>
              <a:rPr lang="en-US" altLang="ko-KR" sz="1800" b="0" spc="-10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lang="ko-KR" altLang="en-US"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lang="ko-KR" altLang="en-US" sz="1800" b="0" spc="681" dirty="0" smtClean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lang="en-US" altLang="ko-KR" sz="1800" b="0" spc="-154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유저는 </a:t>
            </a:r>
            <a:r>
              <a:rPr lang="ko-KR" altLang="en-US"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모든 </a:t>
            </a:r>
            <a:r>
              <a:rPr lang="ko-KR" altLang="en-US"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사용자를 </a:t>
            </a:r>
            <a:r>
              <a:rPr lang="ko-KR" altLang="en-US"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등록하거나 </a:t>
            </a:r>
            <a:r>
              <a:rPr lang="ko-KR" altLang="en-US"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삭제할 </a:t>
            </a:r>
            <a:r>
              <a:rPr lang="ko-KR" altLang="en-US"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</a:t>
            </a:r>
            <a:r>
              <a:rPr lang="ko-KR" altLang="en-US" b="0" spc="-27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lang="ko-KR" altLang="en-US"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endParaRPr lang="ko-KR" altLang="en-US"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80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</p:txBody>
      </p:sp>
      <p:sp>
        <p:nvSpPr>
          <p:cNvPr id="6" name="object 2"/>
          <p:cNvSpPr txBox="1"/>
          <p:nvPr/>
        </p:nvSpPr>
        <p:spPr>
          <a:xfrm>
            <a:off x="6312881" y="437338"/>
            <a:ext cx="4791379" cy="3201674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297277" indent="-28575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295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패스워드</a:t>
            </a:r>
            <a:r>
              <a:rPr sz="1800" spc="-268" dirty="0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363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설정</a:t>
            </a:r>
            <a:endParaRPr lang="en-US" sz="1800" spc="-363" dirty="0" smtClean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297277" indent="-28575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800" dirty="0" smtClean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800" b="0" spc="-268" dirty="0" smtClean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sz="1800" b="0" spc="-168" dirty="0" err="1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passwd</a:t>
            </a:r>
            <a:r>
              <a:rPr b="0" spc="-168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명령을</a:t>
            </a:r>
            <a:r>
              <a:rPr b="0" spc="-168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1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사용하며</a:t>
            </a:r>
            <a:r>
              <a:rPr sz="1800" b="0" spc="-113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, </a:t>
            </a:r>
            <a:r>
              <a:rPr b="0" spc="-95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화면에</a:t>
            </a:r>
            <a:r>
              <a:rPr b="0" spc="-95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지시에</a:t>
            </a:r>
            <a:r>
              <a:rPr b="0" spc="-95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따라</a:t>
            </a:r>
            <a:r>
              <a:rPr b="0" spc="-86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새로운</a:t>
            </a:r>
            <a:r>
              <a:rPr b="0" spc="-95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패스워드</a:t>
            </a:r>
            <a:r>
              <a:rPr b="0" spc="136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입력</a:t>
            </a:r>
            <a:endParaRPr lang="en-US" b="0" spc="-86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sz="1800" b="0" spc="-163" dirty="0" smtClean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</a:t>
            </a:r>
            <a:r>
              <a:rPr b="0" spc="-16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권한에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따라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패스워드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설정이 </a:t>
            </a:r>
            <a:r>
              <a:rPr b="0" spc="-82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가능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145" dirty="0" smtClean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일반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사용자의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패스워드를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잊어버린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경우 </a:t>
            </a:r>
            <a:r>
              <a:rPr sz="1800"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권한으로 접속하여</a:t>
            </a:r>
            <a:r>
              <a:rPr b="0" spc="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변경가능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1800" b="0" spc="77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7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하지만 </a:t>
            </a:r>
            <a:r>
              <a:rPr sz="1800"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</a:t>
            </a:r>
            <a:r>
              <a:rPr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의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패스워드를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잊어버린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경우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시스템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접근이</a:t>
            </a:r>
            <a:r>
              <a:rPr b="0" spc="-7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불가능함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69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524" y="443699"/>
            <a:ext cx="5552419" cy="5806912"/>
          </a:xfrm>
          <a:prstGeom prst="rect">
            <a:avLst/>
          </a:prstGeom>
        </p:spPr>
        <p:txBody>
          <a:bodyPr vert="horz" wrap="square" lIns="0" tIns="91632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123" dirty="0" err="1" smtClean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권한획득</a:t>
            </a:r>
            <a:r>
              <a:rPr sz="1800" spc="-123" dirty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, 명령어</a:t>
            </a:r>
            <a:r>
              <a:rPr sz="1800" spc="-172" dirty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 </a:t>
            </a:r>
            <a:r>
              <a:rPr sz="1800" spc="-123" dirty="0">
                <a:solidFill>
                  <a:prstClr val="black"/>
                </a:solidFill>
                <a:latin typeface="+mn-ea"/>
                <a:ea typeface="+mn-ea"/>
                <a:cs typeface="새굴림"/>
              </a:rPr>
              <a:t>도움말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새굴림"/>
            </a:endParaRPr>
          </a:p>
          <a:p>
            <a:pPr marL="150997" defTabSz="829909" eaLnBrk="1" fontAlgn="auto" latinLnBrk="1" hangingPunct="1">
              <a:spcBef>
                <a:spcPts val="663"/>
              </a:spcBef>
              <a:spcAft>
                <a:spcPts val="0"/>
              </a:spcAft>
              <a:buClrTx/>
            </a:pP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리눅스서버를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접속하는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획득하는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방법과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도움말을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endParaRPr lang="en-US" b="0" spc="-23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663"/>
              </a:spcBef>
              <a:spcAft>
                <a:spcPts val="0"/>
              </a:spcAft>
              <a:buClrTx/>
            </a:pPr>
            <a:r>
              <a:rPr b="0" spc="-82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보는</a:t>
            </a:r>
            <a:r>
              <a:rPr b="0" spc="-32" dirty="0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방법을</a:t>
            </a:r>
            <a:r>
              <a:rPr b="0" spc="-2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1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알아본다</a:t>
            </a:r>
            <a:r>
              <a:rPr sz="1800" b="0" spc="-113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.</a:t>
            </a:r>
            <a:endParaRPr lang="en-US" sz="1800" b="0" spc="-113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663"/>
              </a:spcBef>
              <a:spcAft>
                <a:spcPts val="0"/>
              </a:spcAft>
              <a:buClrTx/>
            </a:pP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297277" indent="-285750" defTabSz="829909" eaLnBrk="1" fontAlgn="auto" latinLnBrk="1" hangingPunct="1">
              <a:spcBef>
                <a:spcPts val="34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86" dirty="0" err="1" smtClean="0">
                <a:solidFill>
                  <a:prstClr val="black"/>
                </a:solidFill>
                <a:latin typeface="+mn-ea"/>
                <a:ea typeface="+mn-ea"/>
                <a:cs typeface="나눔명조"/>
              </a:rPr>
              <a:t>권한획득</a:t>
            </a:r>
            <a:endParaRPr lang="en-US" sz="1800" spc="86" dirty="0" smtClean="0">
              <a:solidFill>
                <a:prstClr val="black"/>
              </a:solidFill>
              <a:latin typeface="+mn-ea"/>
              <a:ea typeface="+mn-ea"/>
              <a:cs typeface="나눔명조"/>
            </a:endParaRPr>
          </a:p>
          <a:p>
            <a:pPr marL="297277" indent="-285750" defTabSz="829909" eaLnBrk="1" fontAlgn="auto" latinLnBrk="1" hangingPunct="1">
              <a:spcBef>
                <a:spcPts val="34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800" b="0" dirty="0">
              <a:solidFill>
                <a:prstClr val="black"/>
              </a:solidFill>
              <a:latin typeface="+mn-ea"/>
              <a:ea typeface="+mn-ea"/>
              <a:cs typeface="나눔명조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b="0" spc="-10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권한획득을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하는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방법은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다음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두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가지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방법이</a:t>
            </a:r>
            <a:r>
              <a:rPr b="0" spc="-1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14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다른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사용자로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재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로그인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145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b="0" spc="14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잠시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다른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사용자의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권한을 얻어올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수 </a:t>
            </a:r>
            <a:r>
              <a:rPr b="0" spc="-86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있는</a:t>
            </a:r>
            <a:r>
              <a:rPr b="0" spc="11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2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방법</a:t>
            </a:r>
            <a:endParaRPr lang="en-US" b="0" spc="-82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 </a:t>
            </a:r>
            <a:r>
              <a:rPr sz="1800" b="0" spc="-185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쉘 </a:t>
            </a:r>
            <a:r>
              <a:rPr b="0" spc="-11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명령어라인에서 </a:t>
            </a:r>
            <a:r>
              <a:rPr sz="1800" b="0" spc="-14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</a:t>
            </a:r>
            <a:r>
              <a:rPr b="0" spc="-1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의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권한을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잠시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 </a:t>
            </a:r>
            <a:r>
              <a:rPr sz="1800" b="0" spc="-91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 </a:t>
            </a:r>
            <a:r>
              <a:rPr sz="1800"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명령은 </a:t>
            </a:r>
            <a:r>
              <a:rPr sz="1800" b="0" spc="-154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sudo</a:t>
            </a:r>
            <a:r>
              <a:rPr b="0" spc="-15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등록이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되어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있는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경우에만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사용가능</a:t>
            </a:r>
            <a:r>
              <a:rPr b="0" spc="-7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-91" dirty="0" smtClean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</a:t>
            </a:r>
            <a:endParaRPr lang="en-US" sz="1800" b="0" spc="-91" dirty="0" smtClean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③ </a:t>
            </a:r>
            <a:r>
              <a:rPr sz="1800" b="0" spc="-159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su </a:t>
            </a:r>
            <a:r>
              <a:rPr sz="1800" b="0" spc="-100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–</a:t>
            </a:r>
            <a:r>
              <a:rPr sz="1800" b="0" spc="-100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userid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잠시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다른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사용자의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권한으로</a:t>
            </a:r>
            <a:r>
              <a:rPr b="0" spc="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2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접속</a:t>
            </a:r>
            <a:endParaRPr lang="en-US" b="0" spc="-82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④ </a:t>
            </a:r>
            <a:r>
              <a:rPr sz="1800" b="0" spc="-16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“su </a:t>
            </a:r>
            <a:r>
              <a:rPr sz="1800" b="0" spc="68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–</a:t>
            </a:r>
            <a:r>
              <a:rPr sz="1800" b="0" spc="68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“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명령은 </a:t>
            </a:r>
            <a:r>
              <a:rPr sz="1800" b="0" spc="-16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“su </a:t>
            </a:r>
            <a:r>
              <a:rPr sz="1800" b="0" spc="-86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–</a:t>
            </a:r>
            <a:r>
              <a:rPr sz="1800" b="0" spc="-86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root”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와</a:t>
            </a:r>
            <a:r>
              <a:rPr b="0" spc="-59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동일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5910943" y="443699"/>
            <a:ext cx="6713723" cy="2824648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800" spc="-204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명령어</a:t>
            </a:r>
            <a:r>
              <a:rPr sz="1800" spc="-109" dirty="0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 </a:t>
            </a:r>
            <a:r>
              <a:rPr sz="1800" spc="-204" dirty="0" err="1" smtClean="0">
                <a:solidFill>
                  <a:prstClr val="black"/>
                </a:solidFill>
                <a:latin typeface="+mn-ea"/>
                <a:ea typeface="+mn-ea"/>
                <a:cs typeface="은 바탕"/>
              </a:rPr>
              <a:t>도움말</a:t>
            </a:r>
            <a:endParaRPr lang="en-US" sz="1800" spc="-204" dirty="0" smtClean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800" dirty="0">
              <a:solidFill>
                <a:prstClr val="black"/>
              </a:solidFill>
              <a:latin typeface="+mn-ea"/>
              <a:ea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① </a:t>
            </a:r>
            <a:r>
              <a:rPr sz="1800" b="0" spc="-2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man </a:t>
            </a:r>
            <a:r>
              <a:rPr b="0" spc="-82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 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도움말을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보여줌</a:t>
            </a:r>
            <a:r>
              <a:rPr b="0" spc="7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sz="1800" b="0" spc="-17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(manual)</a:t>
            </a:r>
            <a:endParaRPr sz="1800" b="0" dirty="0">
              <a:solidFill>
                <a:prstClr val="black"/>
              </a:solidFill>
              <a:latin typeface="+mn-ea"/>
              <a:ea typeface="+mn-ea"/>
              <a:cs typeface="Book Antiqua"/>
            </a:endParaRPr>
          </a:p>
          <a:p>
            <a:pPr marL="342914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1684601" algn="l"/>
              </a:tabLst>
            </a:pPr>
            <a:r>
              <a:rPr sz="1800" b="0" spc="681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∙</a:t>
            </a:r>
            <a:r>
              <a:rPr sz="1800" b="0" spc="9" dirty="0">
                <a:solidFill>
                  <a:prstClr val="black"/>
                </a:solidFill>
                <a:latin typeface="+mn-ea"/>
                <a:ea typeface="+mn-ea"/>
                <a:cs typeface="Tahoma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예</a:t>
            </a:r>
            <a:r>
              <a:rPr sz="1800" b="0" spc="-10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)  </a:t>
            </a:r>
            <a:r>
              <a:rPr sz="1800" b="0" spc="-21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man  </a:t>
            </a:r>
            <a:r>
              <a:rPr sz="1800" b="0" spc="-13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sz="1800" b="0" spc="-182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adduser	</a:t>
            </a:r>
            <a:r>
              <a:rPr sz="1800" b="0" spc="-7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: </a:t>
            </a:r>
            <a:r>
              <a:rPr sz="1800" b="0" spc="-16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adduser</a:t>
            </a:r>
            <a:r>
              <a:rPr b="0" spc="-16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라는 </a:t>
            </a:r>
            <a:r>
              <a:rPr b="0" spc="-103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명령어를</a:t>
            </a:r>
            <a:r>
              <a:rPr b="0" spc="-241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설명함</a:t>
            </a:r>
            <a:endParaRPr lang="en-US" b="0" spc="-95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342914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1684601" algn="l"/>
              </a:tabLst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②</a:t>
            </a:r>
            <a:r>
              <a:rPr sz="1800" b="0" spc="-259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리눅스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유닉스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명령은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쉘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상태에서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영문약자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형식으로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되어</a:t>
            </a:r>
            <a:r>
              <a:rPr b="0" spc="-27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86" dirty="0" err="1" smtClean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있음</a:t>
            </a:r>
            <a:endParaRPr lang="en-US" b="0" spc="-86" dirty="0" smtClean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  <a:tabLst>
                <a:tab pos="2305880" algn="l"/>
              </a:tabLst>
            </a:pPr>
            <a:r>
              <a:rPr sz="1800" b="0" spc="-268" dirty="0">
                <a:solidFill>
                  <a:prstClr val="black"/>
                </a:solidFill>
                <a:latin typeface="+mn-ea"/>
                <a:ea typeface="+mn-ea"/>
                <a:cs typeface="SimSun"/>
              </a:rPr>
              <a:t>③ </a:t>
            </a:r>
            <a:r>
              <a:rPr b="0" spc="-86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특히</a:t>
            </a:r>
            <a:r>
              <a:rPr b="0" spc="14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16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인자</a:t>
            </a:r>
            <a:r>
              <a:rPr sz="1800" b="0" spc="-163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(argument), </a:t>
            </a:r>
            <a:r>
              <a:rPr sz="1800" b="0" spc="-27" dirty="0">
                <a:solidFill>
                  <a:prstClr val="black"/>
                </a:solidFill>
                <a:latin typeface="+mn-ea"/>
                <a:ea typeface="+mn-ea"/>
                <a:cs typeface="Book Antiqua"/>
              </a:rPr>
              <a:t> </a:t>
            </a:r>
            <a:r>
              <a:rPr b="0" spc="-103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옵션등을	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알고자 </a:t>
            </a:r>
            <a:r>
              <a:rPr b="0" spc="-5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할 때 </a:t>
            </a:r>
            <a:r>
              <a:rPr b="0" spc="-100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유용한</a:t>
            </a:r>
            <a:r>
              <a:rPr b="0" spc="68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 </a:t>
            </a:r>
            <a:r>
              <a:rPr b="0" spc="-95" dirty="0">
                <a:solidFill>
                  <a:prstClr val="black"/>
                </a:solidFill>
                <a:latin typeface="+mn-ea"/>
                <a:ea typeface="+mn-ea"/>
                <a:cs typeface="함초롬바탕" panose="02030604000101010101" pitchFamily="18" charset="-127"/>
              </a:rPr>
              <a:t>명령어</a:t>
            </a:r>
            <a:endParaRPr b="0" dirty="0">
              <a:solidFill>
                <a:prstClr val="black"/>
              </a:solidFill>
              <a:latin typeface="+mn-ea"/>
              <a:ea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80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9" y="708186"/>
            <a:ext cx="7533921" cy="5530054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7973330" y="2641600"/>
            <a:ext cx="906510" cy="75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062720" y="2274391"/>
            <a:ext cx="28651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latin typeface="+mn-ea"/>
              </a:rPr>
              <a:t>사용자와 그룹 확인</a:t>
            </a:r>
            <a:endParaRPr lang="en-US" altLang="ko-KR" sz="2000" b="1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ls –al </a:t>
            </a:r>
            <a:r>
              <a:rPr lang="ko-KR" altLang="en-US" sz="2000" dirty="0" smtClean="0">
                <a:latin typeface="+mn-ea"/>
              </a:rPr>
              <a:t>입력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275840" y="4409440"/>
            <a:ext cx="772160" cy="16865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993255" y="4409440"/>
            <a:ext cx="772160" cy="168656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2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81" y="650240"/>
            <a:ext cx="5863259" cy="50478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62240" y="812800"/>
            <a:ext cx="373888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사용자 등록 </a:t>
            </a:r>
            <a:endParaRPr lang="en-US" altLang="ko-KR" sz="2400" b="1" dirty="0" smtClean="0">
              <a:latin typeface="+mn-ea"/>
            </a:endParaRPr>
          </a:p>
          <a:p>
            <a:endParaRPr lang="en-US" altLang="ko-KR" sz="2400" b="1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ls  -&gt;  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 err="1" smtClean="0">
                <a:latin typeface="+mn-ea"/>
              </a:rPr>
              <a:t>adduser</a:t>
            </a:r>
            <a:r>
              <a:rPr lang="en-US" altLang="ko-KR" sz="2000" dirty="0" smtClean="0">
                <a:latin typeface="+mn-ea"/>
              </a:rPr>
              <a:t> kopoctc1  -&gt;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password </a:t>
            </a:r>
            <a:r>
              <a:rPr lang="ko-KR" altLang="en-US" sz="2000" dirty="0" smtClean="0">
                <a:latin typeface="+mn-ea"/>
              </a:rPr>
              <a:t>등록  </a:t>
            </a:r>
            <a:r>
              <a:rPr lang="en-US" altLang="ko-KR" sz="2000" dirty="0" smtClean="0">
                <a:latin typeface="+mn-ea"/>
              </a:rPr>
              <a:t>-&gt;  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enter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5</a:t>
            </a:r>
            <a:r>
              <a:rPr lang="ko-KR" altLang="en-US" sz="2000" dirty="0" smtClean="0">
                <a:latin typeface="+mn-ea"/>
              </a:rPr>
              <a:t>번  </a:t>
            </a:r>
            <a:r>
              <a:rPr lang="en-US" altLang="ko-KR" sz="2000" dirty="0" smtClean="0">
                <a:latin typeface="+mn-ea"/>
              </a:rPr>
              <a:t>-&gt;  y  -&gt;  enter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6482080" y="2052320"/>
            <a:ext cx="1036320" cy="873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02792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889</TotalTime>
  <Words>997</Words>
  <Application>Microsoft Office PowerPoint</Application>
  <PresentationFormat>와이드스크린</PresentationFormat>
  <Paragraphs>208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0" baseType="lpstr">
      <vt:lpstr>SimSun</vt:lpstr>
      <vt:lpstr>나눔명조</vt:lpstr>
      <vt:lpstr>돋움</vt:lpstr>
      <vt:lpstr>맑은 고딕</vt:lpstr>
      <vt:lpstr>새굴림</vt:lpstr>
      <vt:lpstr>은 바탕</vt:lpstr>
      <vt:lpstr>함초롬바탕</vt:lpstr>
      <vt:lpstr>Arial</vt:lpstr>
      <vt:lpstr>Book Antiqua</vt:lpstr>
      <vt:lpstr>Corbel</vt:lpstr>
      <vt:lpstr>Franklin Gothic Book</vt:lpstr>
      <vt:lpstr>Tahoma</vt:lpstr>
      <vt:lpstr>기본</vt:lpstr>
      <vt:lpstr>linux 프로그래밍 2강</vt:lpstr>
      <vt:lpstr>PowerPoint 프레젠테이션</vt:lpstr>
      <vt:lpstr>&lt; 관리자(Root)와 일반 사용자의 계정 설정 &gt;</vt:lpstr>
      <vt:lpstr>CRUD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63</cp:revision>
  <dcterms:created xsi:type="dcterms:W3CDTF">2023-03-17T06:49:37Z</dcterms:created>
  <dcterms:modified xsi:type="dcterms:W3CDTF">2023-03-28T09:47:07Z</dcterms:modified>
</cp:coreProperties>
</file>